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8" r:id="rId7"/>
    <p:sldId id="269" r:id="rId8"/>
    <p:sldId id="262" r:id="rId9"/>
    <p:sldId id="263" r:id="rId10"/>
    <p:sldId id="270" r:id="rId11"/>
    <p:sldId id="271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52848C-BB62-B546-8056-A27B70CE5E2E}" type="datetimeFigureOut">
              <a:rPr lang="en-US" smtClean="0"/>
              <a:t>1/11/20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BE2E23-C4F7-E54E-8858-0625B2C15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607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C134-8C8F-BA4F-A98E-328276D8A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74B990-A6CE-AC45-88F3-BEC8AFEF67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14DD6F-94B4-C046-86F8-A4B347C77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889DC-DB69-664B-A87D-73703135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49032-6B0D-C541-9C07-B0CC800D7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040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0DE11-69F2-4346-A087-6830B99C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153120-93E9-494B-93D8-C7F6B8F90C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6C59B-AC8E-3B4D-8A71-FB8B8C639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FCEE0-5F7B-1643-9AAC-49796473C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64819-DFB3-6144-94EF-CFE44B685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96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8E87E5-C1FA-6349-A46D-19AA09EDDB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7119E1-D659-6548-9D24-9CDB2AA78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DACA4-5C6E-8A42-8FAD-9167553DA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82CAD-467D-854E-B54A-C13672A97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9FA02-4CEA-8A4B-9E5B-9304332D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10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1D2ED-571D-D743-8263-A8FADFDEB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8B5B3-5F99-654F-A2D0-25F0579A8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CA136-B060-4246-8985-B10AA4E21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DCF01-1367-AB48-94AE-1B0AB062B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F9187-3F9A-EB4A-806D-108EED832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052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629-140F-994C-B8B3-5C76DEBFE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CB6DA3-6E15-BA41-AB41-8915C76D9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F099F-7221-0441-8EC2-CCB3C9309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7AAA5-4167-FE42-BF79-9A01885A9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F71E3-D669-2440-B0EE-162EA749A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352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3D232-8953-1F47-8BE3-882D690D0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0CC59-ACB6-3941-8044-34C4A83EB0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CE38E2-DB3D-6C4B-8A0C-36904C986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5C3B08-AE93-E440-836C-A574018A9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21429-81BD-2446-8842-620780C5B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D48066-963A-0044-B7A5-F371DDC74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755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50357-869E-8C47-878A-24C46A594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1DC85-7C1C-9645-8546-FFAD4A4A0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9F8DEA-D8E4-1B42-8504-EFD351FFBB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432C84-72BC-1C45-B6FD-9954581DD5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7654A-D774-D444-BDBD-845AD81690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D42437-1D93-3048-B3C6-9622C8869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6E9A83-3AAA-7040-BE71-E1B7F82DB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848978-0687-F346-9E8B-C9C2FECA8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939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99E45-8849-9947-B821-AEE2F75B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94645D-3C3E-CE4F-AA25-AA23722B9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1F1921-1053-E54C-BF48-672E6989B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D50337-CF51-054B-B17D-105FC489B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47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A423E5-992A-BB49-8734-079860C58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492D44-BAF0-7B4D-94ED-C38D46E5C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E9A8B-F00B-B945-BEF1-7641DAFA8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629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2B723-E82A-2F46-9DC9-A519473AB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4BB4-535B-BF4D-9071-F7D54B6C8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26E4D-F2EA-2B46-B666-F5E49B3834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BC710-6AA6-154C-9890-9549FB411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500FE9-CAED-FC46-BB49-8EB09D6A3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8B9E4A-E185-8141-A3D7-CD9FCBA4D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775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0D8DC-A563-174D-A834-041E425F8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AD66DE-570F-E54E-880B-FEA1E45316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E67457-9511-A244-A139-39C610A94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AEDF4-BF54-2944-B47C-26AC902FA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2C8600-161D-364D-B959-E1C9A17C1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3BD127-F8A5-7243-8557-FE52F8CFE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6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DF8A01-226A-974B-B7F8-482929A7F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43F943-185B-6742-9237-8D0B3D8A0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6AAA8-32E1-0445-8C8D-B76D12EE34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62550E-57E4-F44C-9014-B2FB3180C5A6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E9C6A-D842-7740-937D-0E1513BCF2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279B2-7568-7442-8A85-00D7CD6FC8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D3FB8-ACA0-6E4C-9ECC-1490C33EB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561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475749F-F487-4EFB-ABC7-C1359590E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F6285A5F-6712-47A0-8A11-F0DFF60D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276856" y="1645695"/>
            <a:ext cx="4418320" cy="3877280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5080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A6F8ABB-6C5D-4349-9E1B-198D1ABF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52343" y="643383"/>
            <a:ext cx="2926988" cy="2594434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solidFill>
            <a:schemeClr val="tx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971ABA8-4CDB-4EEE-8C48-AA4FDB650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2071858"/>
            <a:ext cx="8109718" cy="4786143"/>
          </a:xfrm>
          <a:custGeom>
            <a:avLst/>
            <a:gdLst>
              <a:gd name="connsiteX0" fmla="*/ 7381313 w 8109718"/>
              <a:gd name="connsiteY0" fmla="*/ 1839459 h 4786143"/>
              <a:gd name="connsiteX1" fmla="*/ 7381313 w 8109718"/>
              <a:gd name="connsiteY1" fmla="*/ 1853646 h 4786143"/>
              <a:gd name="connsiteX2" fmla="*/ 7379359 w 8109718"/>
              <a:gd name="connsiteY2" fmla="*/ 1846552 h 4786143"/>
              <a:gd name="connsiteX3" fmla="*/ 1321854 w 8109718"/>
              <a:gd name="connsiteY3" fmla="*/ 0 h 4786143"/>
              <a:gd name="connsiteX4" fmla="*/ 5365317 w 8109718"/>
              <a:gd name="connsiteY4" fmla="*/ 0 h 4786143"/>
              <a:gd name="connsiteX5" fmla="*/ 5985373 w 8109718"/>
              <a:gd name="connsiteY5" fmla="*/ 365439 h 4786143"/>
              <a:gd name="connsiteX6" fmla="*/ 8011470 w 8109718"/>
              <a:gd name="connsiteY6" fmla="*/ 3854515 h 4786143"/>
              <a:gd name="connsiteX7" fmla="*/ 8011470 w 8109718"/>
              <a:gd name="connsiteY7" fmla="*/ 4567993 h 4786143"/>
              <a:gd name="connsiteX8" fmla="*/ 7904625 w 8109718"/>
              <a:gd name="connsiteY8" fmla="*/ 4751987 h 4786143"/>
              <a:gd name="connsiteX9" fmla="*/ 7884791 w 8109718"/>
              <a:gd name="connsiteY9" fmla="*/ 4786143 h 4786143"/>
              <a:gd name="connsiteX10" fmla="*/ 0 w 8109718"/>
              <a:gd name="connsiteY10" fmla="*/ 4786143 h 4786143"/>
              <a:gd name="connsiteX11" fmla="*/ 0 w 8109718"/>
              <a:gd name="connsiteY11" fmla="*/ 1564110 h 4786143"/>
              <a:gd name="connsiteX12" fmla="*/ 27177 w 8109718"/>
              <a:gd name="connsiteY12" fmla="*/ 1517107 h 4786143"/>
              <a:gd name="connsiteX13" fmla="*/ 693065 w 8109718"/>
              <a:gd name="connsiteY13" fmla="*/ 365439 h 4786143"/>
              <a:gd name="connsiteX14" fmla="*/ 1321854 w 8109718"/>
              <a:gd name="connsiteY14" fmla="*/ 0 h 4786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109718" h="4786143">
                <a:moveTo>
                  <a:pt x="7381313" y="1839459"/>
                </a:moveTo>
                <a:lnTo>
                  <a:pt x="7381313" y="1853646"/>
                </a:lnTo>
                <a:lnTo>
                  <a:pt x="7379359" y="1846552"/>
                </a:lnTo>
                <a:close/>
                <a:moveTo>
                  <a:pt x="1321854" y="0"/>
                </a:moveTo>
                <a:cubicBezTo>
                  <a:pt x="1321854" y="0"/>
                  <a:pt x="1321854" y="0"/>
                  <a:pt x="5365317" y="0"/>
                </a:cubicBezTo>
                <a:cubicBezTo>
                  <a:pt x="5618580" y="0"/>
                  <a:pt x="5863108" y="139215"/>
                  <a:pt x="5985373" y="365439"/>
                </a:cubicBezTo>
                <a:cubicBezTo>
                  <a:pt x="5985373" y="365439"/>
                  <a:pt x="5985373" y="365439"/>
                  <a:pt x="8011470" y="3854515"/>
                </a:cubicBezTo>
                <a:cubicBezTo>
                  <a:pt x="8142468" y="4072039"/>
                  <a:pt x="8142468" y="4350470"/>
                  <a:pt x="8011470" y="4567993"/>
                </a:cubicBezTo>
                <a:cubicBezTo>
                  <a:pt x="8011470" y="4567993"/>
                  <a:pt x="8011470" y="4567993"/>
                  <a:pt x="7904625" y="4751987"/>
                </a:cubicBezTo>
                <a:lnTo>
                  <a:pt x="7884791" y="4786143"/>
                </a:lnTo>
                <a:lnTo>
                  <a:pt x="0" y="4786143"/>
                </a:lnTo>
                <a:lnTo>
                  <a:pt x="0" y="1564110"/>
                </a:lnTo>
                <a:lnTo>
                  <a:pt x="27177" y="1517107"/>
                </a:lnTo>
                <a:cubicBezTo>
                  <a:pt x="220245" y="1183191"/>
                  <a:pt x="440895" y="801574"/>
                  <a:pt x="693065" y="365439"/>
                </a:cubicBezTo>
                <a:cubicBezTo>
                  <a:pt x="824063" y="139215"/>
                  <a:pt x="1059859" y="0"/>
                  <a:pt x="13218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870DD1-8922-6F46-957E-31189C5F95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281" y="2961564"/>
            <a:ext cx="5124734" cy="3268639"/>
          </a:xfrm>
        </p:spPr>
        <p:txBody>
          <a:bodyPr anchor="ctr">
            <a:normAutofit/>
          </a:bodyPr>
          <a:lstStyle/>
          <a:p>
            <a:pPr algn="l"/>
            <a:r>
              <a:rPr lang="en-US" sz="7200">
                <a:solidFill>
                  <a:schemeClr val="bg1"/>
                </a:solidFill>
              </a:rPr>
              <a:t>Technology Intensive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492EC2-9A25-E644-A9BD-2CA0D603B9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4333" y="1340553"/>
            <a:ext cx="2223009" cy="1200095"/>
          </a:xfrm>
        </p:spPr>
        <p:txBody>
          <a:bodyPr anchor="ctr">
            <a:normAutofit/>
          </a:bodyPr>
          <a:lstStyle/>
          <a:p>
            <a:r>
              <a:rPr lang="en-US" sz="1500">
                <a:solidFill>
                  <a:schemeClr val="bg1"/>
                </a:solidFill>
              </a:rPr>
              <a:t>10 classes</a:t>
            </a:r>
          </a:p>
          <a:p>
            <a:r>
              <a:rPr lang="en-US" sz="1500">
                <a:solidFill>
                  <a:schemeClr val="bg1"/>
                </a:solidFill>
              </a:rPr>
              <a:t>5 Projects + Participation</a:t>
            </a:r>
          </a:p>
          <a:p>
            <a:r>
              <a:rPr lang="en-US" sz="1500">
                <a:solidFill>
                  <a:schemeClr val="bg1"/>
                </a:solidFill>
              </a:rPr>
              <a:t>1 credit</a:t>
            </a:r>
          </a:p>
        </p:txBody>
      </p:sp>
      <p:grpSp>
        <p:nvGrpSpPr>
          <p:cNvPr id="19" name="Group 15">
            <a:extLst>
              <a:ext uri="{FF2B5EF4-FFF2-40B4-BE49-F238E27FC236}">
                <a16:creationId xmlns:a16="http://schemas.microsoft.com/office/drawing/2014/main" id="{DAD463E1-6621-44B4-A995-C70A4631D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7830" y="385730"/>
            <a:ext cx="1128382" cy="847206"/>
            <a:chOff x="5307830" y="325570"/>
            <a:chExt cx="1128382" cy="847206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A152F29E-C625-4313-96BF-5675B357C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C2A5CB78-6497-4151-83B6-568BD27EC5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33787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EDF36-0AB0-664A-942F-2FBCA61B0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46886"/>
          </a:xfrm>
        </p:spPr>
        <p:txBody>
          <a:bodyPr/>
          <a:lstStyle/>
          <a:p>
            <a:r>
              <a:rPr lang="en-CA" dirty="0"/>
              <a:t>Concepts vs. aesthetics</a:t>
            </a:r>
          </a:p>
        </p:txBody>
      </p:sp>
    </p:spTree>
    <p:extLst>
      <p:ext uri="{BB962C8B-B14F-4D97-AF65-F5344CB8AC3E}">
        <p14:creationId xmlns:p14="http://schemas.microsoft.com/office/powerpoint/2010/main" val="427569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EDF36-0AB0-664A-942F-2FBCA61B0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46886"/>
          </a:xfrm>
        </p:spPr>
        <p:txBody>
          <a:bodyPr/>
          <a:lstStyle/>
          <a:p>
            <a:r>
              <a:rPr lang="en-CA" dirty="0"/>
              <a:t>What you should expect from me?</a:t>
            </a:r>
          </a:p>
        </p:txBody>
      </p:sp>
    </p:spTree>
    <p:extLst>
      <p:ext uri="{BB962C8B-B14F-4D97-AF65-F5344CB8AC3E}">
        <p14:creationId xmlns:p14="http://schemas.microsoft.com/office/powerpoint/2010/main" val="1667546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EDF36-0AB0-664A-942F-2FBCA61B0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46886"/>
          </a:xfrm>
        </p:spPr>
        <p:txBody>
          <a:bodyPr/>
          <a:lstStyle/>
          <a:p>
            <a:r>
              <a:rPr lang="en-CA" dirty="0"/>
              <a:t>What do I expect from you? </a:t>
            </a:r>
          </a:p>
        </p:txBody>
      </p:sp>
    </p:spTree>
    <p:extLst>
      <p:ext uri="{BB962C8B-B14F-4D97-AF65-F5344CB8AC3E}">
        <p14:creationId xmlns:p14="http://schemas.microsoft.com/office/powerpoint/2010/main" val="158137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EDF36-0AB0-664A-942F-2FBCA61B0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46886"/>
          </a:xfrm>
        </p:spPr>
        <p:txBody>
          <a:bodyPr/>
          <a:lstStyle/>
          <a:p>
            <a:r>
              <a:rPr lang="en-CA" dirty="0"/>
              <a:t>Logistics and housekeeping.</a:t>
            </a:r>
          </a:p>
        </p:txBody>
      </p:sp>
    </p:spTree>
    <p:extLst>
      <p:ext uri="{BB962C8B-B14F-4D97-AF65-F5344CB8AC3E}">
        <p14:creationId xmlns:p14="http://schemas.microsoft.com/office/powerpoint/2010/main" val="3881357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EFFF4A2-EB01-4738-9824-8D9A72A51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A9A35F-DEEA-F34D-AAEA-1D2AC04B9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4535424"/>
            <a:ext cx="3685032" cy="1591056"/>
          </a:xfrm>
        </p:spPr>
        <p:txBody>
          <a:bodyPr anchor="t">
            <a:normAutofit/>
          </a:bodyPr>
          <a:lstStyle/>
          <a:p>
            <a:r>
              <a:rPr lang="en-US" sz="3400"/>
              <a:t>What is this class about?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5441DE-E156-DD45-83FD-92CB42EB66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01"/>
          <a:stretch/>
        </p:blipFill>
        <p:spPr>
          <a:xfrm>
            <a:off x="20" y="10"/>
            <a:ext cx="12188804" cy="422670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36B721F-4BC0-4446-88A9-C6C5011DC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4920" y="4535424"/>
            <a:ext cx="4498848" cy="16184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This is a user experience course. </a:t>
            </a:r>
          </a:p>
          <a:p>
            <a:pPr marL="0" indent="0">
              <a:buNone/>
            </a:pPr>
            <a:r>
              <a:rPr lang="en-US" sz="2000"/>
              <a:t>The purpose is to expand upon the concepts that are core to the profession that you were introduced to in Technology Intensive I.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4469D90-62FA-49B2-981E-5305361D5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2370" y="4592474"/>
            <a:ext cx="1128382" cy="847206"/>
            <a:chOff x="8183879" y="1000124"/>
            <a:chExt cx="1562267" cy="1172973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81E6897-9689-4C48-ADC3-9F41AAE3A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404E145C-C4EA-4DED-B029-22B811FCE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9915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7AB68-EB54-CE47-953D-A090E0D28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66903"/>
          </a:xfrm>
        </p:spPr>
        <p:txBody>
          <a:bodyPr>
            <a:normAutofit/>
          </a:bodyPr>
          <a:lstStyle/>
          <a:p>
            <a:r>
              <a:rPr lang="en-US" dirty="0"/>
              <a:t>Who are you? </a:t>
            </a:r>
          </a:p>
        </p:txBody>
      </p:sp>
    </p:spTree>
    <p:extLst>
      <p:ext uri="{BB962C8B-B14F-4D97-AF65-F5344CB8AC3E}">
        <p14:creationId xmlns:p14="http://schemas.microsoft.com/office/powerpoint/2010/main" val="2876493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2">
            <a:extLst>
              <a:ext uri="{FF2B5EF4-FFF2-40B4-BE49-F238E27FC236}">
                <a16:creationId xmlns:a16="http://schemas.microsoft.com/office/drawing/2014/main" id="{56651B3B-2F8A-4E48-BEA0-5D35421CE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233B9A-EED8-874E-B9A2-BFC3D7BCE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95513"/>
            <a:ext cx="6278851" cy="612187"/>
          </a:xfrm>
          <a:prstGeom prst="rect">
            <a:avLst/>
          </a:prstGeom>
        </p:spPr>
      </p:pic>
      <p:sp>
        <p:nvSpPr>
          <p:cNvPr id="41" name="Rectangle 34">
            <a:extLst>
              <a:ext uri="{FF2B5EF4-FFF2-40B4-BE49-F238E27FC236}">
                <a16:creationId xmlns:a16="http://schemas.microsoft.com/office/drawing/2014/main" id="{112839B5-6527-4FE1-B5CA-71D5FFC47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752927"/>
            <a:ext cx="7566298" cy="822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4B1293-4A51-3540-80C5-28786D921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3247091"/>
            <a:ext cx="6278852" cy="2903969"/>
          </a:xfrm>
          <a:prstGeom prst="rect">
            <a:avLst/>
          </a:prstGeom>
        </p:spPr>
      </p:pic>
      <p:sp>
        <p:nvSpPr>
          <p:cNvPr id="42" name="Rectangle 36">
            <a:extLst>
              <a:ext uri="{FF2B5EF4-FFF2-40B4-BE49-F238E27FC236}">
                <a16:creationId xmlns:a16="http://schemas.microsoft.com/office/drawing/2014/main" id="{BE12D8E2-6088-4997-A8C6-1794DA9E1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813" y="0"/>
            <a:ext cx="82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A9B29B-B3C0-9540-B3E2-3663B8B5AB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0854" y="321735"/>
            <a:ext cx="3218907" cy="3218907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FAF10F47-1605-47C5-AE58-9062909A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6299" y="3862989"/>
            <a:ext cx="4625702" cy="8228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0B7F6A-089C-D346-99D5-31A79F5B37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9985" y="4499366"/>
            <a:ext cx="3440383" cy="1668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55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5E834-BF19-8143-BF73-BAA40C842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Today – Director of Product Design</a:t>
            </a:r>
          </a:p>
        </p:txBody>
      </p:sp>
      <p:pic>
        <p:nvPicPr>
          <p:cNvPr id="4" name="Picture 3" descr="A group of people in a dark room&#10;&#10;Description automatically generated">
            <a:extLst>
              <a:ext uri="{FF2B5EF4-FFF2-40B4-BE49-F238E27FC236}">
                <a16:creationId xmlns:a16="http://schemas.microsoft.com/office/drawing/2014/main" id="{E16BBC98-9DE3-7548-9839-C3C7DD1C6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575" y="1865313"/>
            <a:ext cx="4070350" cy="2139950"/>
          </a:xfrm>
          <a:prstGeom prst="rect">
            <a:avLst/>
          </a:prstGeom>
        </p:spPr>
      </p:pic>
      <p:pic>
        <p:nvPicPr>
          <p:cNvPr id="7" name="Picture 6" descr="A person standing in front of a curtain&#10;&#10;Description automatically generated">
            <a:extLst>
              <a:ext uri="{FF2B5EF4-FFF2-40B4-BE49-F238E27FC236}">
                <a16:creationId xmlns:a16="http://schemas.microsoft.com/office/drawing/2014/main" id="{E7E5BA83-F6AE-8F4B-8E00-DD03F446A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0575" y="4089400"/>
            <a:ext cx="4070350" cy="2044700"/>
          </a:xfrm>
          <a:prstGeom prst="rect">
            <a:avLst/>
          </a:prstGeom>
        </p:spPr>
      </p:pic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36708430-56AC-D846-84B1-88CF9DF785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963" y="1865313"/>
            <a:ext cx="6086475" cy="426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811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t lying on a bed&#10;&#10;Description automatically generated">
            <a:extLst>
              <a:ext uri="{FF2B5EF4-FFF2-40B4-BE49-F238E27FC236}">
                <a16:creationId xmlns:a16="http://schemas.microsoft.com/office/drawing/2014/main" id="{41817267-4FBB-594E-BBA6-9E71F0526E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79" r="-1" b="-1"/>
          <a:stretch/>
        </p:blipFill>
        <p:spPr>
          <a:xfrm>
            <a:off x="321734" y="321732"/>
            <a:ext cx="5730068" cy="3067161"/>
          </a:xfrm>
          <a:prstGeom prst="rect">
            <a:avLst/>
          </a:prstGeom>
        </p:spPr>
      </p:pic>
      <p:pic>
        <p:nvPicPr>
          <p:cNvPr id="5" name="Picture 4" descr="A cat sitting on a table&#10;&#10;Description automatically generated">
            <a:extLst>
              <a:ext uri="{FF2B5EF4-FFF2-40B4-BE49-F238E27FC236}">
                <a16:creationId xmlns:a16="http://schemas.microsoft.com/office/drawing/2014/main" id="{36137EC9-54B4-1346-9380-E8D7B6E92C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95" r="3849" b="6"/>
          <a:stretch/>
        </p:blipFill>
        <p:spPr>
          <a:xfrm>
            <a:off x="321735" y="3469102"/>
            <a:ext cx="2823886" cy="3069719"/>
          </a:xfrm>
          <a:prstGeom prst="rect">
            <a:avLst/>
          </a:prstGeom>
        </p:spPr>
      </p:pic>
      <p:pic>
        <p:nvPicPr>
          <p:cNvPr id="7" name="Picture 6" descr="A close up of a cat&#10;&#10;Description automatically generated">
            <a:extLst>
              <a:ext uri="{FF2B5EF4-FFF2-40B4-BE49-F238E27FC236}">
                <a16:creationId xmlns:a16="http://schemas.microsoft.com/office/drawing/2014/main" id="{D1D62475-DD81-3A4C-A95E-50AB0315D4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59" r="21809" b="4"/>
          <a:stretch/>
        </p:blipFill>
        <p:spPr>
          <a:xfrm>
            <a:off x="3227917" y="3459480"/>
            <a:ext cx="2823886" cy="3076783"/>
          </a:xfrm>
          <a:prstGeom prst="rect">
            <a:avLst/>
          </a:prstGeom>
        </p:spPr>
      </p:pic>
      <p:pic>
        <p:nvPicPr>
          <p:cNvPr id="9" name="Picture 8" descr="A cat that is lying down and looking at the camera&#10;&#10;Description automatically generated">
            <a:extLst>
              <a:ext uri="{FF2B5EF4-FFF2-40B4-BE49-F238E27FC236}">
                <a16:creationId xmlns:a16="http://schemas.microsoft.com/office/drawing/2014/main" id="{6202E974-D132-BA44-ADBA-B62B7D4BCC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120" r="1" b="6334"/>
          <a:stretch/>
        </p:blipFill>
        <p:spPr>
          <a:xfrm>
            <a:off x="6134100" y="321732"/>
            <a:ext cx="5736165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62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AAFB-0DBA-874D-95F7-2A56BCA40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7C045-970F-1449-9D52-896B6C56E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UX Best Practices</a:t>
            </a:r>
          </a:p>
          <a:p>
            <a:r>
              <a:rPr lang="en-CA" dirty="0"/>
              <a:t>Organizing information</a:t>
            </a:r>
          </a:p>
          <a:p>
            <a:r>
              <a:rPr lang="en-CA" dirty="0"/>
              <a:t>User research </a:t>
            </a:r>
          </a:p>
          <a:p>
            <a:r>
              <a:rPr lang="en-CA" dirty="0"/>
              <a:t>UX Deliverables</a:t>
            </a:r>
          </a:p>
          <a:p>
            <a:r>
              <a:rPr lang="en-CA" dirty="0"/>
              <a:t>Design Guides &amp; Systems</a:t>
            </a:r>
          </a:p>
          <a:p>
            <a:r>
              <a:rPr lang="en-CA" dirty="0"/>
              <a:t>Advanced Sketch infrastructure (Components, Symbols etc.)</a:t>
            </a:r>
          </a:p>
          <a:p>
            <a:r>
              <a:rPr lang="en-CA" dirty="0"/>
              <a:t>Interactive prototypes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619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DA3959C-10A6-5945-B4F8-EEE5955186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1329075"/>
              </p:ext>
            </p:extLst>
          </p:nvPr>
        </p:nvGraphicFramePr>
        <p:xfrm>
          <a:off x="819018" y="643467"/>
          <a:ext cx="10553967" cy="57645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7929">
                  <a:extLst>
                    <a:ext uri="{9D8B030D-6E8A-4147-A177-3AD203B41FA5}">
                      <a16:colId xmlns:a16="http://schemas.microsoft.com/office/drawing/2014/main" val="2246049076"/>
                    </a:ext>
                  </a:extLst>
                </a:gridCol>
                <a:gridCol w="5232390">
                  <a:extLst>
                    <a:ext uri="{9D8B030D-6E8A-4147-A177-3AD203B41FA5}">
                      <a16:colId xmlns:a16="http://schemas.microsoft.com/office/drawing/2014/main" val="4087075147"/>
                    </a:ext>
                  </a:extLst>
                </a:gridCol>
                <a:gridCol w="2715692">
                  <a:extLst>
                    <a:ext uri="{9D8B030D-6E8A-4147-A177-3AD203B41FA5}">
                      <a16:colId xmlns:a16="http://schemas.microsoft.com/office/drawing/2014/main" val="995265343"/>
                    </a:ext>
                  </a:extLst>
                </a:gridCol>
                <a:gridCol w="1477956">
                  <a:extLst>
                    <a:ext uri="{9D8B030D-6E8A-4147-A177-3AD203B41FA5}">
                      <a16:colId xmlns:a16="http://schemas.microsoft.com/office/drawing/2014/main" val="2637588870"/>
                    </a:ext>
                  </a:extLst>
                </a:gridCol>
              </a:tblGrid>
              <a:tr h="16811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Week-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 anchor="ctr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Content/Lecture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 anchor="ctr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Assignments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 anchor="ctr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Due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 anchor="ctr"/>
                </a:tc>
                <a:extLst>
                  <a:ext uri="{0D108BD9-81ED-4DB2-BD59-A6C34878D82A}">
                    <a16:rowId xmlns:a16="http://schemas.microsoft.com/office/drawing/2014/main" val="1736292630"/>
                  </a:ext>
                </a:extLst>
              </a:tr>
              <a:tr h="46880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Week 1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Course outline, overview of class project (building a prototype), and review of tools.</a:t>
                      </a:r>
                      <a:endParaRPr lang="en-CA" sz="700">
                        <a:effectLst/>
                      </a:endParaRPr>
                    </a:p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Demo:  Build a user persona</a:t>
                      </a:r>
                      <a:endParaRPr lang="en-CA" sz="700">
                        <a:effectLst/>
                      </a:endParaRPr>
                    </a:p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1. User Persona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12 pm Week 2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extLst>
                  <a:ext uri="{0D108BD9-81ED-4DB2-BD59-A6C34878D82A}">
                    <a16:rowId xmlns:a16="http://schemas.microsoft.com/office/drawing/2014/main" val="1288250861"/>
                  </a:ext>
                </a:extLst>
              </a:tr>
              <a:tr h="54639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Week 2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UX Design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Understanding UX strategy, goals, tasks and content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Demo: User journeys and site maps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2. User Journey &amp; Site Map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12 pm Week 3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extLst>
                  <a:ext uri="{0D108BD9-81ED-4DB2-BD59-A6C34878D82A}">
                    <a16:rowId xmlns:a16="http://schemas.microsoft.com/office/drawing/2014/main" val="3776766254"/>
                  </a:ext>
                </a:extLst>
              </a:tr>
              <a:tr h="61914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Week 3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UX Design, cont.</a:t>
                      </a:r>
                      <a:endParaRPr lang="en-CA" sz="700">
                        <a:effectLst/>
                      </a:endParaRPr>
                    </a:p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Building wireframes, best practices, content layout, and responsive design</a:t>
                      </a:r>
                      <a:endParaRPr lang="en-CA" sz="700">
                        <a:effectLst/>
                      </a:endParaRPr>
                    </a:p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Demo: Using Sketch for midfi wireframes and setting up your grid</a:t>
                      </a:r>
                      <a:endParaRPr lang="en-CA" sz="700">
                        <a:effectLst/>
                      </a:endParaRPr>
                    </a:p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3. Clickable Wireframes 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12 pm Week 6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extLst>
                  <a:ext uri="{0D108BD9-81ED-4DB2-BD59-A6C34878D82A}">
                    <a16:rowId xmlns:a16="http://schemas.microsoft.com/office/drawing/2014/main" val="232767725"/>
                  </a:ext>
                </a:extLst>
              </a:tr>
              <a:tr h="54639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Week 4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UX Design, cont.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Building wireframes, cont.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Demo: Introduction to Sketch symbols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extLst>
                  <a:ext uri="{0D108BD9-81ED-4DB2-BD59-A6C34878D82A}">
                    <a16:rowId xmlns:a16="http://schemas.microsoft.com/office/drawing/2014/main" val="588467071"/>
                  </a:ext>
                </a:extLst>
              </a:tr>
              <a:tr h="54639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Week 5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UX Design, cont.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Taking wireframes to InVision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Demo: Using InVision to build clickable wireframes from Sketch files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extLst>
                  <a:ext uri="{0D108BD9-81ED-4DB2-BD59-A6C34878D82A}">
                    <a16:rowId xmlns:a16="http://schemas.microsoft.com/office/drawing/2014/main" val="2761233928"/>
                  </a:ext>
                </a:extLst>
              </a:tr>
              <a:tr h="54639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Week 6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UI Design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Art Direction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Demo: Building Style Tiles, Moodboards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4. Design System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12 pm Week 9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extLst>
                  <a:ext uri="{0D108BD9-81ED-4DB2-BD59-A6C34878D82A}">
                    <a16:rowId xmlns:a16="http://schemas.microsoft.com/office/drawing/2014/main" val="2220798995"/>
                  </a:ext>
                </a:extLst>
              </a:tr>
              <a:tr h="54639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Week 7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UI Design, cont.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Building components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Demo: UI components – principles and best practices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extLst>
                  <a:ext uri="{0D108BD9-81ED-4DB2-BD59-A6C34878D82A}">
                    <a16:rowId xmlns:a16="http://schemas.microsoft.com/office/drawing/2014/main" val="764116678"/>
                  </a:ext>
                </a:extLst>
              </a:tr>
              <a:tr h="61914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Week 8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UI Design, cont.</a:t>
                      </a:r>
                      <a:endParaRPr lang="en-CA" sz="700">
                        <a:effectLst/>
                      </a:endParaRPr>
                    </a:p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Building components.</a:t>
                      </a:r>
                      <a:endParaRPr lang="en-CA" sz="700">
                        <a:effectLst/>
                      </a:endParaRPr>
                    </a:p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Demo: UI design systems</a:t>
                      </a:r>
                      <a:endParaRPr lang="en-CA" sz="700">
                        <a:effectLst/>
                      </a:endParaRPr>
                    </a:p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extLst>
                  <a:ext uri="{0D108BD9-81ED-4DB2-BD59-A6C34878D82A}">
                    <a16:rowId xmlns:a16="http://schemas.microsoft.com/office/drawing/2014/main" val="2322745957"/>
                  </a:ext>
                </a:extLst>
              </a:tr>
              <a:tr h="54639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Week 9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InVision Prototyping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Demo: Using Invision to build a clickable prototype, and using the Inspect tool to view and understand CSS and HTML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5. Prototype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9 am Week 10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extLst>
                  <a:ext uri="{0D108BD9-81ED-4DB2-BD59-A6C34878D82A}">
                    <a16:rowId xmlns:a16="http://schemas.microsoft.com/office/drawing/2014/main" val="2318734108"/>
                  </a:ext>
                </a:extLst>
              </a:tr>
              <a:tr h="41752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Week 10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InVision Prototyping, cont.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Viewing final projects</a:t>
                      </a:r>
                      <a:endParaRPr lang="en-CA" sz="800">
                        <a:effectLst/>
                      </a:endParaRPr>
                    </a:p>
                    <a:p>
                      <a:pPr marL="217170" indent="-217170"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 marL="217170" indent="-217170">
                        <a:lnSpc>
                          <a:spcPts val="1400"/>
                        </a:lnSpc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700">
                        <a:solidFill>
                          <a:srgbClr val="000000"/>
                        </a:solidFill>
                        <a:effectLst/>
                        <a:latin typeface="Lato-Regular"/>
                        <a:ea typeface="Times New Roman" panose="02020603050405020304" pitchFamily="18" charset="0"/>
                        <a:cs typeface="Lato-Regular"/>
                      </a:endParaRPr>
                    </a:p>
                  </a:txBody>
                  <a:tcPr marL="29979" marR="29979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800">
                          <a:effectLst/>
                        </a:rPr>
                        <a:t> </a:t>
                      </a:r>
                      <a:endParaRPr lang="en-CA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9979" marR="29979" marT="0" marB="0"/>
                </a:tc>
                <a:extLst>
                  <a:ext uri="{0D108BD9-81ED-4DB2-BD59-A6C34878D82A}">
                    <a16:rowId xmlns:a16="http://schemas.microsoft.com/office/drawing/2014/main" val="40547878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3028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1A01964-BAEC-8A4A-A7D3-3C40204D22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2399582"/>
              </p:ext>
            </p:extLst>
          </p:nvPr>
        </p:nvGraphicFramePr>
        <p:xfrm>
          <a:off x="524435" y="874060"/>
          <a:ext cx="10986247" cy="525552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178414">
                  <a:extLst>
                    <a:ext uri="{9D8B030D-6E8A-4147-A177-3AD203B41FA5}">
                      <a16:colId xmlns:a16="http://schemas.microsoft.com/office/drawing/2014/main" val="22790009"/>
                    </a:ext>
                  </a:extLst>
                </a:gridCol>
                <a:gridCol w="1807833">
                  <a:extLst>
                    <a:ext uri="{9D8B030D-6E8A-4147-A177-3AD203B41FA5}">
                      <a16:colId xmlns:a16="http://schemas.microsoft.com/office/drawing/2014/main" val="39282727"/>
                    </a:ext>
                  </a:extLst>
                </a:gridCol>
              </a:tblGrid>
              <a:tr h="65694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Project 1 (User Persona)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5%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extLst>
                  <a:ext uri="{0D108BD9-81ED-4DB2-BD59-A6C34878D82A}">
                    <a16:rowId xmlns:a16="http://schemas.microsoft.com/office/drawing/2014/main" val="4089758179"/>
                  </a:ext>
                </a:extLst>
              </a:tr>
              <a:tr h="65694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Project 2 (User Journey &amp; Site Map)</a:t>
                      </a:r>
                      <a:endParaRPr lang="en-CA" sz="3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5%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extLst>
                  <a:ext uri="{0D108BD9-81ED-4DB2-BD59-A6C34878D82A}">
                    <a16:rowId xmlns:a16="http://schemas.microsoft.com/office/drawing/2014/main" val="1509373813"/>
                  </a:ext>
                </a:extLst>
              </a:tr>
              <a:tr h="65694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Project 3 (Clickable Wireframes)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20%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extLst>
                  <a:ext uri="{0D108BD9-81ED-4DB2-BD59-A6C34878D82A}">
                    <a16:rowId xmlns:a16="http://schemas.microsoft.com/office/drawing/2014/main" val="4209702871"/>
                  </a:ext>
                </a:extLst>
              </a:tr>
              <a:tr h="65694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Project 4 (Design System)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30%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extLst>
                  <a:ext uri="{0D108BD9-81ED-4DB2-BD59-A6C34878D82A}">
                    <a16:rowId xmlns:a16="http://schemas.microsoft.com/office/drawing/2014/main" val="1238187395"/>
                  </a:ext>
                </a:extLst>
              </a:tr>
              <a:tr h="65694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Project 5 (Prototype)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30%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extLst>
                  <a:ext uri="{0D108BD9-81ED-4DB2-BD59-A6C34878D82A}">
                    <a16:rowId xmlns:a16="http://schemas.microsoft.com/office/drawing/2014/main" val="2702014598"/>
                  </a:ext>
                </a:extLst>
              </a:tr>
              <a:tr h="65694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Participation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10%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extLst>
                  <a:ext uri="{0D108BD9-81ED-4DB2-BD59-A6C34878D82A}">
                    <a16:rowId xmlns:a16="http://schemas.microsoft.com/office/drawing/2014/main" val="883291430"/>
                  </a:ext>
                </a:extLst>
              </a:tr>
              <a:tr h="13138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Total</a:t>
                      </a:r>
                      <a:endParaRPr lang="en-CA" sz="37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3700">
                          <a:effectLst/>
                        </a:rPr>
                        <a:t>100%</a:t>
                      </a:r>
                      <a:endParaRPr lang="en-CA" sz="37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208296" marR="208296" marT="0" marB="0"/>
                </a:tc>
                <a:extLst>
                  <a:ext uri="{0D108BD9-81ED-4DB2-BD59-A6C34878D82A}">
                    <a16:rowId xmlns:a16="http://schemas.microsoft.com/office/drawing/2014/main" val="36132074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9992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423</Words>
  <Application>Microsoft Macintosh PowerPoint</Application>
  <PresentationFormat>Widescreen</PresentationFormat>
  <Paragraphs>106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Lato-Regular</vt:lpstr>
      <vt:lpstr>Times New Roman</vt:lpstr>
      <vt:lpstr>Office Theme</vt:lpstr>
      <vt:lpstr>Technology Intensive II</vt:lpstr>
      <vt:lpstr>What is this class about?</vt:lpstr>
      <vt:lpstr>Who are you? </vt:lpstr>
      <vt:lpstr>PowerPoint Presentation</vt:lpstr>
      <vt:lpstr>Today – Director of Product Design</vt:lpstr>
      <vt:lpstr>PowerPoint Presentation</vt:lpstr>
      <vt:lpstr>What you will learn?</vt:lpstr>
      <vt:lpstr>PowerPoint Presentation</vt:lpstr>
      <vt:lpstr>PowerPoint Presentation</vt:lpstr>
      <vt:lpstr>Concepts vs. aesthetics</vt:lpstr>
      <vt:lpstr>What you should expect from me?</vt:lpstr>
      <vt:lpstr>What do I expect from you? </vt:lpstr>
      <vt:lpstr>Logistics and housekeeping.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Intensive II</dc:title>
  <dc:creator>Diana Thomson</dc:creator>
  <cp:lastModifiedBy>Diana Thomson</cp:lastModifiedBy>
  <cp:revision>1</cp:revision>
  <dcterms:created xsi:type="dcterms:W3CDTF">2020-01-11T22:29:19Z</dcterms:created>
  <dcterms:modified xsi:type="dcterms:W3CDTF">2020-01-11T22:29:53Z</dcterms:modified>
</cp:coreProperties>
</file>